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26"/>
  </p:notesMasterIdLst>
  <p:sldIdLst>
    <p:sldId id="276" r:id="rId2"/>
    <p:sldId id="260" r:id="rId3"/>
    <p:sldId id="261" r:id="rId4"/>
    <p:sldId id="258" r:id="rId5"/>
    <p:sldId id="262" r:id="rId6"/>
    <p:sldId id="269" r:id="rId7"/>
    <p:sldId id="283" r:id="rId8"/>
    <p:sldId id="257" r:id="rId9"/>
    <p:sldId id="263" r:id="rId10"/>
    <p:sldId id="287" r:id="rId11"/>
    <p:sldId id="270" r:id="rId12"/>
    <p:sldId id="266" r:id="rId13"/>
    <p:sldId id="272" r:id="rId14"/>
    <p:sldId id="271" r:id="rId15"/>
    <p:sldId id="281" r:id="rId16"/>
    <p:sldId id="277" r:id="rId17"/>
    <p:sldId id="273" r:id="rId18"/>
    <p:sldId id="274" r:id="rId19"/>
    <p:sldId id="278" r:id="rId20"/>
    <p:sldId id="279" r:id="rId21"/>
    <p:sldId id="284" r:id="rId22"/>
    <p:sldId id="280" r:id="rId23"/>
    <p:sldId id="286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E8"/>
    <a:srgbClr val="CEA6CA"/>
    <a:srgbClr val="860000"/>
    <a:srgbClr val="B04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22"/>
    <p:restoredTop sz="86352"/>
  </p:normalViewPr>
  <p:slideViewPr>
    <p:cSldViewPr snapToGrid="0" snapToObjects="1">
      <p:cViewPr varScale="1">
        <p:scale>
          <a:sx n="89" d="100"/>
          <a:sy n="89" d="100"/>
        </p:scale>
        <p:origin x="184" y="1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0D6F5-6B54-2A49-A53F-E8C130C36F66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8530A-5701-1A48-AE86-8709F12DC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11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8530A-5701-1A48-AE86-8709F12DC7B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11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10/10/22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1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cademiereneevivien.unblog.f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AA05AAD-7B6E-5147-B91E-2ED41DEB516D}"/>
              </a:ext>
            </a:extLst>
          </p:cNvPr>
          <p:cNvSpPr txBox="1">
            <a:spLocks/>
          </p:cNvSpPr>
          <p:nvPr/>
        </p:nvSpPr>
        <p:spPr>
          <a:xfrm>
            <a:off x="787891" y="1968248"/>
            <a:ext cx="4627072" cy="1743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Renée Vivien</a:t>
            </a:r>
            <a:br>
              <a:rPr lang="en-US" sz="4000" dirty="0"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</a:br>
            <a:endParaRPr lang="en-US" sz="4000" dirty="0"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  <a:p>
            <a:pPr algn="ctr">
              <a:spcAft>
                <a:spcPts val="600"/>
              </a:spcAft>
            </a:pPr>
            <a:endParaRPr lang="en-US" sz="4000" dirty="0"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7A4260-FE52-1D4B-8CC4-30358C553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83" b="28500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EF3E74-8168-3B42-980A-C483F097B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40844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F9A872E7-AAB6-254A-B269-BF56889C2E11}"/>
              </a:ext>
            </a:extLst>
          </p:cNvPr>
          <p:cNvSpPr txBox="1">
            <a:spLocks/>
          </p:cNvSpPr>
          <p:nvPr/>
        </p:nvSpPr>
        <p:spPr>
          <a:xfrm>
            <a:off x="357188" y="3711323"/>
            <a:ext cx="5843587" cy="1575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2400" dirty="0"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  <a:p>
            <a:pPr algn="ctr">
              <a:spcAft>
                <a:spcPts val="600"/>
              </a:spcAft>
            </a:pP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Poétesse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 de la Belle époque  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Femme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libre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 et </a:t>
            </a:r>
            <a:r>
              <a:rPr lang="en-US" sz="36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moderne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  <a:p>
            <a:pPr algn="ctr">
              <a:spcAft>
                <a:spcPts val="600"/>
              </a:spcAft>
            </a:pPr>
            <a:endParaRPr lang="en-US" sz="2400" dirty="0"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  <a:p>
            <a:pPr algn="ctr">
              <a:spcAft>
                <a:spcPts val="600"/>
              </a:spcAft>
            </a:pPr>
            <a:endParaRPr lang="en-US" sz="2400" dirty="0"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  <a:p>
            <a:pPr algn="ctr">
              <a:spcAft>
                <a:spcPts val="600"/>
              </a:spcAft>
            </a:pPr>
            <a:endParaRPr lang="en-US" sz="2400" dirty="0"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80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0303F3-C6AC-FE46-B3B4-08086ABC8E00}"/>
              </a:ext>
            </a:extLst>
          </p:cNvPr>
          <p:cNvSpPr/>
          <p:nvPr/>
        </p:nvSpPr>
        <p:spPr>
          <a:xfrm>
            <a:off x="941294" y="995081"/>
            <a:ext cx="10058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" algn="ctr">
              <a:spcAft>
                <a:spcPts val="0"/>
              </a:spcAft>
            </a:pPr>
            <a:endParaRPr lang="fr-FR" sz="2000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marL="66675" algn="ctr">
              <a:spcAft>
                <a:spcPts val="0"/>
              </a:spcAft>
            </a:pPr>
            <a:endParaRPr lang="fr-FR" sz="2000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  <a:p>
            <a:pPr marL="66675" algn="ctr">
              <a:spcAft>
                <a:spcPts val="0"/>
              </a:spcAft>
            </a:pP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Doucement tu passas du sommeil à la mort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De la nuit à la tombe et du rêve au silence,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Comme s’évanouit le sanglot d’un accord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Dans l’air d’un soir d’été qui meurt de somnolence.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Au fond du crépuscule où sombrent les couleurs,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Où le monde pâlit sous les cendres du rêve,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Tu sembles écouter le reflux de la sève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Et l’avril musical qui fait chanter les fleurs.</a:t>
            </a:r>
          </a:p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Le velours de la terre aux caresses muettes</a:t>
            </a:r>
          </a:p>
          <a:p>
            <a:pPr algn="ctr"/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T’enserre, et sur ton front pleurent les violettes</a:t>
            </a: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endParaRPr lang="fr-FR" sz="2000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endParaRPr lang="fr-FR" sz="2000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endParaRPr lang="fr-FR" sz="2000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72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9D964BD-1CB2-2A4B-BABA-B22A479E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0" r="11501" b="1"/>
          <a:stretch/>
        </p:blipFill>
        <p:spPr>
          <a:xfrm>
            <a:off x="625686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5930347-7285-E542-AB41-FF39905E2117}"/>
              </a:ext>
            </a:extLst>
          </p:cNvPr>
          <p:cNvSpPr txBox="1">
            <a:spLocks/>
          </p:cNvSpPr>
          <p:nvPr/>
        </p:nvSpPr>
        <p:spPr>
          <a:xfrm>
            <a:off x="6443601" y="6103439"/>
            <a:ext cx="5068043" cy="621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Pauline Tarn </a:t>
            </a:r>
            <a:r>
              <a:rPr lang="en-US" sz="1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devenue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Renée Vivien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BCBE14-A1D8-5B46-A288-0FF00AF3F5D8}"/>
              </a:ext>
            </a:extLst>
          </p:cNvPr>
          <p:cNvSpPr txBox="1">
            <a:spLocks/>
          </p:cNvSpPr>
          <p:nvPr/>
        </p:nvSpPr>
        <p:spPr>
          <a:xfrm>
            <a:off x="1387929" y="6103438"/>
            <a:ext cx="3725760" cy="621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Jean Charles-Brun </a:t>
            </a:r>
            <a:b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endParaRPr lang="en-US" sz="1800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86F418-E8A6-484F-A4E9-7E5D5612C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4" y="956945"/>
            <a:ext cx="3048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56102B-C79E-4E45-86E1-E77A28FE2EF5}"/>
              </a:ext>
            </a:extLst>
          </p:cNvPr>
          <p:cNvSpPr/>
          <p:nvPr/>
        </p:nvSpPr>
        <p:spPr>
          <a:xfrm>
            <a:off x="838200" y="471055"/>
            <a:ext cx="5387967" cy="57059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L’ombre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jetait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vers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toi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effluves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d’angoisse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: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Le silence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devint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amoureux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et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troublant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.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J’entendis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un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soupir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pétales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qu’on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froisse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Puis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lys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entre les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lys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m’apparut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ton corps blanc.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 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J’eus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soudain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le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mépris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 ma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lèvre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grossière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…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Mon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âme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fit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rêve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attendri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 poser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Sur ta grâce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où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longtemps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s’attardait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la lumière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souffle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frissonnant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d’un mystique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baiser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. </a:t>
            </a:r>
          </a:p>
          <a:p>
            <a:pPr algn="ctr" defTabSz="914400">
              <a:lnSpc>
                <a:spcPct val="90000"/>
              </a:lnSpc>
            </a:pPr>
            <a:r>
              <a:rPr lang="en-US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[…]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Éparse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autour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toi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pleurait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la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tubéreuse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seins se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dressaient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fiers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leur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virginité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…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Dans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regards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brûlait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l’extase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douloureuse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Qui nous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étreint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au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seuil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 la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divinité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.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1E921F-1A34-0A4C-B3AC-C1BD5683E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1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18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392F6BD-2DCB-C443-AF2D-CDAFE1A5D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22821" b="24039"/>
          <a:stretch/>
        </p:blipFill>
        <p:spPr>
          <a:xfrm>
            <a:off x="-1" y="2052"/>
            <a:ext cx="12192000" cy="6855948"/>
          </a:xfrm>
          <a:prstGeom prst="rect">
            <a:avLst/>
          </a:prstGeom>
        </p:spPr>
      </p:pic>
      <p:sp>
        <p:nvSpPr>
          <p:cNvPr id="43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02A65D-84CF-254E-BF88-3E4F5F40C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69" r="2" b="20779"/>
          <a:stretch/>
        </p:blipFill>
        <p:spPr>
          <a:xfrm>
            <a:off x="6893344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9724D20-852D-8D46-BE13-B0B7B8B708F1}"/>
              </a:ext>
            </a:extLst>
          </p:cNvPr>
          <p:cNvSpPr txBox="1">
            <a:spLocks/>
          </p:cNvSpPr>
          <p:nvPr/>
        </p:nvSpPr>
        <p:spPr>
          <a:xfrm>
            <a:off x="643553" y="5727032"/>
            <a:ext cx="5582359" cy="92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kern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 </a:t>
            </a:r>
            <a:r>
              <a:rPr lang="en-US" sz="3200" kern="1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baronne</a:t>
            </a:r>
            <a:r>
              <a:rPr lang="en-US" sz="3200" kern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Hélène de </a:t>
            </a:r>
            <a:r>
              <a:rPr lang="en-US" sz="3200" kern="1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Zuylen</a:t>
            </a:r>
            <a:endParaRPr lang="en-US" sz="3200" kern="1200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6845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383D61-6CA2-394E-9D8C-A8B2CF7436AE}"/>
              </a:ext>
            </a:extLst>
          </p:cNvPr>
          <p:cNvSpPr/>
          <p:nvPr/>
        </p:nvSpPr>
        <p:spPr>
          <a:xfrm>
            <a:off x="836680" y="485775"/>
            <a:ext cx="6002110" cy="564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i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Douceur de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chants,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allons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vers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Mytilène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.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Voici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que mon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âme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à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repris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son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essor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Nocturne et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craintive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ainsi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qu’une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phalène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Aux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prunelles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d’or.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 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Allons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vers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l’accueil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vierges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adorées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: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Nos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yeux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connaîtront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les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larmes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des retours :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Nous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verrons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enfin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s’éloigner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les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contrées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Des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ternes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amours.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 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L’ombre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Psappha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tissant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les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violettes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Et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portant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au front de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fébriles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pâleurs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Sourira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là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-bas de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lèvres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muettes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Lasses de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douleurs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11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r>
              <a:rPr lang="fr-FR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[…]</a:t>
            </a:r>
            <a:endParaRPr lang="fr-FR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1100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B64955-FCA8-9840-8D7D-774941361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" r="136"/>
          <a:stretch/>
        </p:blipFill>
        <p:spPr>
          <a:xfrm>
            <a:off x="7543800" y="10"/>
            <a:ext cx="4648200" cy="6384963"/>
          </a:xfrm>
          <a:prstGeom prst="rect">
            <a:avLst/>
          </a:prstGeom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7A48578-D233-1947-8375-D970E9C77D85}"/>
              </a:ext>
            </a:extLst>
          </p:cNvPr>
          <p:cNvSpPr txBox="1"/>
          <p:nvPr/>
        </p:nvSpPr>
        <p:spPr>
          <a:xfrm>
            <a:off x="8096930" y="6446468"/>
            <a:ext cx="305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Renée Vivien en 1907</a:t>
            </a:r>
          </a:p>
        </p:txBody>
      </p:sp>
    </p:spTree>
    <p:extLst>
      <p:ext uri="{BB962C8B-B14F-4D97-AF65-F5344CB8AC3E}">
        <p14:creationId xmlns:p14="http://schemas.microsoft.com/office/powerpoint/2010/main" val="34880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80F1A5D-4651-4142-8307-977182AB2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00" r="9497" b="-3"/>
          <a:stretch/>
        </p:blipFill>
        <p:spPr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45916B8-1BC6-9349-B0B6-4B758A30A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7923"/>
          <a:stretch/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3AB562-D019-9341-94E2-3E04F6A828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9" r="3" b="19076"/>
          <a:stretch/>
        </p:blipFill>
        <p:spPr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BFDB7141-D924-7A4F-A8B6-CF8453004967}"/>
              </a:ext>
            </a:extLst>
          </p:cNvPr>
          <p:cNvGraphicFramePr>
            <a:graphicFrameLocks noGrp="1"/>
          </p:cNvGraphicFramePr>
          <p:nvPr/>
        </p:nvGraphicFramePr>
        <p:xfrm>
          <a:off x="338667" y="5537200"/>
          <a:ext cx="11548533" cy="84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9511">
                  <a:extLst>
                    <a:ext uri="{9D8B030D-6E8A-4147-A177-3AD203B41FA5}">
                      <a16:colId xmlns:a16="http://schemas.microsoft.com/office/drawing/2014/main" val="270340565"/>
                    </a:ext>
                  </a:extLst>
                </a:gridCol>
                <a:gridCol w="3849511">
                  <a:extLst>
                    <a:ext uri="{9D8B030D-6E8A-4147-A177-3AD203B41FA5}">
                      <a16:colId xmlns:a16="http://schemas.microsoft.com/office/drawing/2014/main" val="1282199562"/>
                    </a:ext>
                  </a:extLst>
                </a:gridCol>
                <a:gridCol w="3849511">
                  <a:extLst>
                    <a:ext uri="{9D8B030D-6E8A-4147-A177-3AD203B41FA5}">
                      <a16:colId xmlns:a16="http://schemas.microsoft.com/office/drawing/2014/main" val="639479077"/>
                    </a:ext>
                  </a:extLst>
                </a:gridCol>
              </a:tblGrid>
              <a:tr h="848143"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Portrait de Renée Vivien </a:t>
                      </a: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par Levy </a:t>
                      </a:r>
                      <a:r>
                        <a:rPr lang="fr-FR" sz="1800" b="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Dhurmer</a:t>
                      </a:r>
                      <a:r>
                        <a:rPr lang="fr-FR" sz="18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,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Buste de Renée Vivien </a:t>
                      </a: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par Rodin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Portrait de Renée Vivien </a:t>
                      </a:r>
                    </a:p>
                    <a:p>
                      <a:pPr algn="ctr"/>
                      <a:r>
                        <a:rPr lang="fr-FR" sz="1800" b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par Alice Pike-Barney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51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2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5A7F0A5-174C-CA49-88AD-8FF1B9D1F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3" r="478"/>
          <a:stretch/>
        </p:blipFill>
        <p:spPr>
          <a:xfrm>
            <a:off x="3" y="2"/>
            <a:ext cx="3695699" cy="6248398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8C04D4-B5F4-364D-894C-543647D96325}"/>
              </a:ext>
            </a:extLst>
          </p:cNvPr>
          <p:cNvSpPr/>
          <p:nvPr/>
        </p:nvSpPr>
        <p:spPr>
          <a:xfrm>
            <a:off x="3695702" y="185206"/>
            <a:ext cx="4884760" cy="5982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Ode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à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la femme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aimée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L’Homme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fortuné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qu’enivre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ta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présence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semble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l’égal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Dieux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car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il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entend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Ruisseler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ton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rire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et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rêver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ton silence,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Et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moi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sanglotant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 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Je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frissonne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toute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et ma langue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est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brisée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: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Subtile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une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flamme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traversé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ma chair,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Et ma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sueur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coule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ainsi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que la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rosée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Âpre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 la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mer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;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Un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bourdonnement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remplit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 bruits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d’orage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oreilles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car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je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sombre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sous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l’effort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Plus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pâle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que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l’herbe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et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je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vois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ton visage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 travers la mort.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FCBF39-18F4-7343-BCC8-298D79232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" r="1" b="1"/>
          <a:stretch/>
        </p:blipFill>
        <p:spPr>
          <a:xfrm>
            <a:off x="8580467" y="10"/>
            <a:ext cx="3611533" cy="6167844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B5A6FD2-DDFE-8E43-B2CF-5F7BEB9AFB07}"/>
              </a:ext>
            </a:extLst>
          </p:cNvPr>
          <p:cNvSpPr txBox="1"/>
          <p:nvPr/>
        </p:nvSpPr>
        <p:spPr>
          <a:xfrm>
            <a:off x="0" y="6417260"/>
            <a:ext cx="305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Renée Vivien en  1907</a:t>
            </a:r>
            <a:endParaRPr lang="fr-FR" sz="160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391533-24E9-D64C-9241-6CA4F0E9DBD1}"/>
              </a:ext>
            </a:extLst>
          </p:cNvPr>
          <p:cNvSpPr txBox="1"/>
          <p:nvPr/>
        </p:nvSpPr>
        <p:spPr>
          <a:xfrm>
            <a:off x="8909832" y="6343650"/>
            <a:ext cx="305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Sapho , VII-VI siècle avant JC</a:t>
            </a:r>
            <a:endParaRPr lang="fr-FR" sz="160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30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E380FD2-886D-5B43-8F5E-281D87DC1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438112"/>
              </p:ext>
            </p:extLst>
          </p:nvPr>
        </p:nvGraphicFramePr>
        <p:xfrm>
          <a:off x="471488" y="719666"/>
          <a:ext cx="113157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582">
                  <a:extLst>
                    <a:ext uri="{9D8B030D-6E8A-4147-A177-3AD203B41FA5}">
                      <a16:colId xmlns:a16="http://schemas.microsoft.com/office/drawing/2014/main" val="1862542915"/>
                    </a:ext>
                  </a:extLst>
                </a:gridCol>
                <a:gridCol w="5343118">
                  <a:extLst>
                    <a:ext uri="{9D8B030D-6E8A-4147-A177-3AD203B41FA5}">
                      <a16:colId xmlns:a16="http://schemas.microsoft.com/office/drawing/2014/main" val="132596871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Litanie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8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La haine nous unit, plus forte que l’amour.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Nous haïssons le rire et le rythme du jour,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Le regard du printemps au néfaste retour.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Nous haïssons la face agressive des mâles.</a:t>
                      </a:r>
                      <a:b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Nos cœurs ont recueilli les regrets et les râles</a:t>
                      </a:r>
                      <a:b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Des femmes aux fronts lourds, des Femmes aux fronts pâles.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Nous haïssons le rut qui souille le désir.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Nous jetons l’anathème à l’immonde soupir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D’où̀ naitront les douleurs des êtres à venir.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Nous haïssons la foule et les Lois et le Monde.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Comme une voix de fauve à la rumeur profonde,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Notre rébellion se répercute et gronde.</a:t>
                      </a:r>
                    </a:p>
                    <a:p>
                      <a:pPr algn="ctr"/>
                      <a:endParaRPr lang="fr-FR" i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Amantes sans amant, épouses sans époux,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Le souffle ténébreux de Lilith est en nous,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le baiser d’</a:t>
                      </a:r>
                      <a:r>
                        <a:rPr lang="fr-FR" sz="18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Eblis</a:t>
                      </a:r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nous fut terrible et doux.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Plus belle que l’amour, la haine est ma maîtresse,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je convoite en toi la cruelle prêtresse</a:t>
                      </a:r>
                      <a:b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Dont mes lividités aiguiseront l’ivresse.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Mêlant l’or des genêts à la nuit des iris,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Nous renierons les pleurs mystiques de jadis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l’expiation des cierges et des lys.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Je ne frapperai plus aux somnolentes portes.</a:t>
                      </a:r>
                      <a:b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Les odeurs monteront vers moi, sombres et fortes,</a:t>
                      </a:r>
                    </a:p>
                    <a:p>
                      <a:pPr algn="ctr"/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Avec le souvenir diaphane des mortes</a:t>
                      </a:r>
                      <a:r>
                        <a:rPr lang="fr-FR" i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 </a:t>
                      </a:r>
                      <a:endParaRPr lang="fr-FR" i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91612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5BC7B1FF-8773-B74C-A902-8BF9236E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863" y="4997676"/>
            <a:ext cx="1757362" cy="1860323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28478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2E37310-26AA-A148-9965-258234607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86804"/>
              </p:ext>
            </p:extLst>
          </p:nvPr>
        </p:nvGraphicFramePr>
        <p:xfrm>
          <a:off x="616776" y="741561"/>
          <a:ext cx="1107281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491673767"/>
                    </a:ext>
                  </a:extLst>
                </a:gridCol>
                <a:gridCol w="5357812">
                  <a:extLst>
                    <a:ext uri="{9D8B030D-6E8A-4147-A177-3AD203B41FA5}">
                      <a16:colId xmlns:a16="http://schemas.microsoft.com/office/drawing/2014/main" val="16202633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Mes victoires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0" i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82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1800" b="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Tel un arc triomphal, plein d’ocres et d’azurs,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Les horizons du soir s’ouvrent larges et purs.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Quand passerai-je, avec mes Victoires dans l’âme,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Sous l’arc édifié pour celui qu’on acclame ?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L’arc mémorable et vaste enferme le couchant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En sa courbe pareille au rythme fier d’un chant.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Quand passerai-je, ayant sur moi comme un bruit d’ailes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Que font, dans l’air sacré, mes Victoires fidèles ?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Certes, l’heure n’est point aux poètes, et moi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Je n’ai que ma jeunesse et ma force et ma foi.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L’arc triomphal est là, clair parmi les nuits noires.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Quand passerai-je, sous l’aile de mes Victoires ?</a:t>
                      </a:r>
                    </a:p>
                    <a:p>
                      <a:pPr algn="ctr"/>
                      <a:endParaRPr lang="fr-FR" sz="1800" b="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Je le sais, ― aujourd’hui cela fait moins de mal,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Je ne passerai point sous un arc triomphal.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je n’entendrai point la voix ivre des femmes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Qui sanglotent : « Voici l’offrande de nos âmes... »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Résignée, et songeant aux défaites passées,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J’aurai sur moi le bruit de leurs ailes lassées...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Comme un arc triomphal plein d’ocres et d’azurs,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Les horizons du soir s’ouvrent larges et purs</a:t>
                      </a:r>
                      <a:r>
                        <a:rPr lang="fr-FR" b="0" i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 </a:t>
                      </a:r>
                      <a:endParaRPr lang="fr-FR" b="0" i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6787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49DE17E6-9401-004C-9EEE-D9152389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837" y="5057775"/>
            <a:ext cx="1858375" cy="1967254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22840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2E37310-26AA-A148-9965-258234607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40549"/>
              </p:ext>
            </p:extLst>
          </p:nvPr>
        </p:nvGraphicFramePr>
        <p:xfrm>
          <a:off x="260516" y="254673"/>
          <a:ext cx="10510404" cy="637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8444">
                  <a:extLst>
                    <a:ext uri="{9D8B030D-6E8A-4147-A177-3AD203B41FA5}">
                      <a16:colId xmlns:a16="http://schemas.microsoft.com/office/drawing/2014/main" val="491673767"/>
                    </a:ext>
                  </a:extLst>
                </a:gridCol>
                <a:gridCol w="5411960">
                  <a:extLst>
                    <a:ext uri="{9D8B030D-6E8A-4147-A177-3AD203B41FA5}">
                      <a16:colId xmlns:a16="http://schemas.microsoft.com/office/drawing/2014/main" val="1620263344"/>
                    </a:ext>
                  </a:extLst>
                </a:gridCol>
              </a:tblGrid>
              <a:tr h="3781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Ainsi je parlerai…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0" i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828372"/>
                  </a:ext>
                </a:extLst>
              </a:tr>
              <a:tr h="5981740">
                <a:tc>
                  <a:txBody>
                    <a:bodyPr/>
                    <a:lstStyle/>
                    <a:p>
                      <a:pPr algn="ctr"/>
                      <a:endParaRPr lang="fr-FR" sz="160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6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Si le Seigneur penchait son front sur mon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trépas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,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Je lui dirais : « O Christ je ne te connais pas.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Seigneur, ta stricte loi ne fut jamais la mienne,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je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vécus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ainsi qu’une simple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païenne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Vois l’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ingénuite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́ de mon cœur pauvre et nu.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Je ne te connais point. Je ne t’ai point connu.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J’ai passé́ comme l’eau, j’ai fui comme le sable.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Si j’ai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péche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́ jamais je ne fus responsable.</a:t>
                      </a:r>
                    </a:p>
                    <a:p>
                      <a:pPr algn="ctr"/>
                      <a:endParaRPr lang="fr-FR" sz="140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Le monde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était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autour de moi, tel un jardin.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Je buvais l’aube claire et le soir cristallin.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Le soleil me ceignait de ses plus vives flammes,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l’amour m’inclina vers la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beaute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́ des femmes.</a:t>
                      </a:r>
                    </a:p>
                    <a:p>
                      <a:r>
                        <a:rPr lang="fr-FR" sz="1400" i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Voici, le large ciel s’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étalait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comme un dais,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Une vierge parut sur mon seuil, j’attendais.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La nuit tomba...Puis le matin nous a surprises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Maussadement, de ses maussades lueurs grises.</a:t>
                      </a:r>
                    </a:p>
                    <a:p>
                      <a:endParaRPr lang="fr-FR" sz="1800" b="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Et dans mes bras qui la pressaient elle a dormi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Ainsi que dort l’amante aux bras de son ami.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Depuis lors, j’ai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vécu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dans le trouble du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rêve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,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Cherchant l’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éternite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́ dans la minute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brève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Je ne vis point combien ses yeux clairs restaient froids,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j’aimai cette femme au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mépris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de tes lois.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Comme je ne cherchais que l’amour,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obsédée</a:t>
                      </a:r>
                      <a:endParaRPr lang="fr-FR" sz="140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Par un regard, les gens de bien m’ont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lapidée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Moi, je n’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écoutai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plus que la voix que j’aimais,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Ayant compris que nul ne comprendrait jamais.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Pourtant, la nuit approche, et mon nom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périssable</a:t>
                      </a:r>
                      <a:endParaRPr lang="fr-FR" sz="140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S’efface, tel un mot qu’on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écrit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sur le sable.</a:t>
                      </a:r>
                    </a:p>
                    <a:p>
                      <a:pPr algn="ctr"/>
                      <a:endParaRPr lang="fr-FR" sz="1400" b="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L’ardeur des lendemains sait aussi </a:t>
                      </a:r>
                      <a:r>
                        <a:rPr lang="fr-FR" sz="140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décevoir</a:t>
                      </a:r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: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Nul ne murmurera mes strophes vers le soir.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Vois, maintenant, Seigneur, juge-moi. Car nous sommes</a:t>
                      </a:r>
                    </a:p>
                    <a:p>
                      <a:pPr algn="ctr"/>
                      <a:r>
                        <a:rPr lang="fr-FR" sz="14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Face à face, devant le silence des hommes.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 </a:t>
                      </a:r>
                      <a:r>
                        <a:rPr lang="fr-FR" sz="1400" i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[…]</a:t>
                      </a:r>
                      <a:endParaRPr lang="fr-FR" sz="14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6787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49DE17E6-9401-004C-9EEE-D9152389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837" y="5057775"/>
            <a:ext cx="1858375" cy="1967254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32352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FBC275E-21D9-D04B-B21F-6B0107A9A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98606"/>
              </p:ext>
            </p:extLst>
          </p:nvPr>
        </p:nvGraphicFramePr>
        <p:xfrm>
          <a:off x="288470" y="548640"/>
          <a:ext cx="1167493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7465">
                  <a:extLst>
                    <a:ext uri="{9D8B030D-6E8A-4147-A177-3AD203B41FA5}">
                      <a16:colId xmlns:a16="http://schemas.microsoft.com/office/drawing/2014/main" val="4238307792"/>
                    </a:ext>
                  </a:extLst>
                </a:gridCol>
                <a:gridCol w="5837465">
                  <a:extLst>
                    <a:ext uri="{9D8B030D-6E8A-4147-A177-3AD203B41FA5}">
                      <a16:colId xmlns:a16="http://schemas.microsoft.com/office/drawing/2014/main" val="220310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L’Automne s’exaspère ainsi qu’une Bacchante,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Folle du sang des fruits et du sang des baisers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dont on voit frémir les seins inapaisés…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L’Automne s’assombrit ainsi qu’une Bacchante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Au sortir des festins empourprés. Elle chante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La moite lassitude et l’oubli des baisers.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Les yeux à demi-morts, l’Automne se réveille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Dans le </a:t>
                      </a:r>
                      <a:r>
                        <a:rPr lang="fr-FR" sz="1800" b="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défaillement</a:t>
                      </a: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des clartés et des fleurs,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le soir appauvrit le faste des couleurs.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Les yeux à demi-morts, l’Automne se réveille :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Ses membres sont meurtris et son âme est pareille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Aux coupes sans ivresse où s’effeuillent les fleurs.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endParaRPr lang="fr-FR" sz="1800" b="0" i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Ayant bu l’amertume et la haine de vivre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Dans le flot triomphal des vignes de l’été,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Elle a connu le goût de la satiété.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L’éternelle amertume et la haine de vivre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Corrompent le festin où le monde s’enivre,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Étendu sur le lit de roses de l’été.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L’Automne, ouvrant ses mains d’appel et de faiblesse,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Se meurt du souvenir accablant de l’amour,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n’ose en espérer l’impossible retour.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Sa chair de volupté, de langueur, de faiblesse.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Implore le venin de la bouche qui blesse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qui sait recueillir les sanglots de l’amour.</a:t>
                      </a:r>
                      <a:endParaRPr lang="fr-FR" sz="1800" b="0" i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75653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Le cœur à demi-mort, l’Automne se réveille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contemple l’amour à travers le passé.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Le feu vacille au fond de son regard lassé.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Le cœur à demi-mort, l’Automne se réveille :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La vigne se dessèche et périt sur la treille…</a:t>
                      </a:r>
                      <a:b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</a:b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Dans le lointain pâlit la rive du passé.</a:t>
                      </a:r>
                    </a:p>
                    <a:p>
                      <a:pPr algn="ctr"/>
                      <a:endParaRPr lang="fr-FR" sz="1800" b="0" i="0" dirty="0"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131668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D71A21C1-9C94-634B-B0F2-FE403302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380" y="4339964"/>
            <a:ext cx="2033157" cy="2152276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34412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EAA71AF-451E-0245-843C-831CB6129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39452"/>
              </p:ext>
            </p:extLst>
          </p:nvPr>
        </p:nvGraphicFramePr>
        <p:xfrm>
          <a:off x="812800" y="736599"/>
          <a:ext cx="10701866" cy="544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133">
                  <a:extLst>
                    <a:ext uri="{9D8B030D-6E8A-4147-A177-3AD203B41FA5}">
                      <a16:colId xmlns:a16="http://schemas.microsoft.com/office/drawing/2014/main" val="294547868"/>
                    </a:ext>
                  </a:extLst>
                </a:gridCol>
                <a:gridCol w="5401733">
                  <a:extLst>
                    <a:ext uri="{9D8B030D-6E8A-4147-A177-3AD203B41FA5}">
                      <a16:colId xmlns:a16="http://schemas.microsoft.com/office/drawing/2014/main" val="3199836062"/>
                    </a:ext>
                  </a:extLst>
                </a:gridCol>
              </a:tblGrid>
              <a:tr h="50115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0" i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Intérieur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525"/>
                  </a:ext>
                </a:extLst>
              </a:tr>
              <a:tr h="4942912">
                <a:tc>
                  <a:txBody>
                    <a:bodyPr/>
                    <a:lstStyle/>
                    <a:p>
                      <a:r>
                        <a:rPr lang="fr-FR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80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endParaRPr lang="fr-FR" sz="200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Dans mon âme a fleuri le miracle des roses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Pour le mettre à l’abri, tenons les portes closes.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Les rideaux sont tirés sur l’odorant silence,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Où l’heure au cours égal coule avec nonchalance.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Notre chambre paraît un jardin immobile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Où les parfums errants viennent trouver asile.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Pour garder cette paix faite de lueurs roses,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O ma Sérénité ! Tenons les portes closes. </a:t>
                      </a:r>
                    </a:p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sz="200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La lampe veille sur les livres endormis,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le feu danse, les livres sont nos amis.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Oui, les chuchotements ont perdu leur venin,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la haine d’autrui n’est plus qu’un mal bénin.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Ta robe verte a des frissons d’herbes sauvages,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Mon amie, et tes yeux sont pleins de paysages.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Loin des pavés houleux où se fanent les roses, </a:t>
                      </a:r>
                    </a:p>
                    <a:p>
                      <a:pPr algn="ctr"/>
                      <a:r>
                        <a:rPr lang="fr-FR" sz="20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Où s’éraillent les chants, tenons les portes closes</a:t>
                      </a:r>
                      <a:r>
                        <a:rPr lang="fr-FR" sz="180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. </a:t>
                      </a:r>
                    </a:p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07930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64EE8A59-AAE7-9642-BEE3-6CB5C074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837" y="5057775"/>
            <a:ext cx="1858375" cy="1967254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34459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259155-0094-FE4F-9986-E9F9B0FDC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3" r="1" b="500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EE8A59-AAE7-9642-BEE3-6CB5C0742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6" r="-1" b="12373"/>
          <a:stretch/>
        </p:blipFill>
        <p:spPr>
          <a:xfrm>
            <a:off x="8686799" y="3724687"/>
            <a:ext cx="3183467" cy="2576117"/>
          </a:xfrm>
          <a:prstGeom prst="rect">
            <a:avLst/>
          </a:prstGeom>
          <a:effectLst>
            <a:softEdge rad="6858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AB68B1-345D-F642-8B26-BB8C9DC82CC5}"/>
              </a:ext>
            </a:extLst>
          </p:cNvPr>
          <p:cNvSpPr/>
          <p:nvPr/>
        </p:nvSpPr>
        <p:spPr>
          <a:xfrm>
            <a:off x="4912731" y="742074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Voici la porte d’où je sors...</a:t>
            </a:r>
          </a:p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O mes roses et mes épines !</a:t>
            </a:r>
          </a:p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Qu’importe l’autrefois ? </a:t>
            </a:r>
            <a:r>
              <a:rPr lang="fr-FR" sz="240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Je dors </a:t>
            </a:r>
          </a:p>
          <a:p>
            <a:pPr algn="ctr">
              <a:spcAft>
                <a:spcPts val="0"/>
              </a:spcAft>
            </a:pPr>
            <a:r>
              <a:rPr lang="fr-FR" sz="240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En </a:t>
            </a: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songeant aux choses divines...</a:t>
            </a:r>
          </a:p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Voici donc mon âme ravie,</a:t>
            </a:r>
          </a:p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Car elle s’apaise et s’endort</a:t>
            </a:r>
          </a:p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Ayant, pour l’amour de la Mort, </a:t>
            </a:r>
          </a:p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Pardonné ce crime : la Vie.</a:t>
            </a:r>
          </a:p>
          <a:p>
            <a:pPr algn="ctr">
              <a:spcAft>
                <a:spcPts val="0"/>
              </a:spcAft>
            </a:pPr>
            <a:endParaRPr lang="fr-FR" sz="2000" i="1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4B9FB2-B3E0-714B-A458-2D7AEA6E4596}"/>
              </a:ext>
            </a:extLst>
          </p:cNvPr>
          <p:cNvSpPr/>
          <p:nvPr/>
        </p:nvSpPr>
        <p:spPr>
          <a:xfrm>
            <a:off x="2590799" y="628563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P</a:t>
            </a: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ortrait de Renée Vivien par Levy </a:t>
            </a:r>
            <a:r>
              <a:rPr lang="fr-FR" sz="2000" dirty="0" err="1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Apple Chancery" panose="03020702040506060504" pitchFamily="66" charset="-79"/>
                <a:ea typeface="Times New Roman" panose="02020603050405020304" pitchFamily="18" charset="0"/>
                <a:cs typeface="Apple Chancery" panose="03020702040506060504" pitchFamily="66" charset="-79"/>
              </a:rPr>
              <a:t>Dhurmer</a:t>
            </a:r>
            <a:endParaRPr lang="fr-FR" sz="20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pple Chancery" panose="03020702040506060504" pitchFamily="66" charset="-79"/>
              <a:ea typeface="Times New Roman" panose="02020603050405020304" pitchFamily="18" charset="0"/>
              <a:cs typeface="Apple Chancery" panose="03020702040506060504" pitchFamily="66" charset="-79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CC0B48-F330-9247-A37F-EA69A3260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3498980" cy="6858000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29081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34CC01-FCE6-F140-AA9C-2996C89D3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2813" b="240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8D2F2E-7EAB-174D-96EE-FA48B10854BA}"/>
              </a:ext>
            </a:extLst>
          </p:cNvPr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Une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ombre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pâle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…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recréé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les souvenirs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cendrés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Et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dans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la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poussière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spectrale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Tendrement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j’ai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respiré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ta mort.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Claude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Evrard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, co-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fondateur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l’Académie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Renée Vivien  </a:t>
            </a:r>
            <a:r>
              <a:rPr lang="fr-FR" sz="4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4800" i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8125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8D67D3A-EC60-744B-BD5D-3C3ECE832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559339"/>
            <a:ext cx="4856199" cy="24523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EE8A59-AAE7-9642-BEE3-6CB5C0742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56" r="-1" b="12373"/>
          <a:stretch/>
        </p:blipFill>
        <p:spPr>
          <a:xfrm>
            <a:off x="429768" y="3471531"/>
            <a:ext cx="2870968" cy="2323213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74CC9A-1F90-834E-88B4-9F9DCF5E539D}"/>
              </a:ext>
            </a:extLst>
          </p:cNvPr>
          <p:cNvSpPr txBox="1"/>
          <p:nvPr/>
        </p:nvSpPr>
        <p:spPr>
          <a:xfrm>
            <a:off x="6172782" y="873847"/>
            <a:ext cx="5464551" cy="56793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Nous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vous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remercions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de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votre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présence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et de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votre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 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écoute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.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Académie Renée Vivien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Le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lazarier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05380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Châteauroux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-les-Alpes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06 81 93 32 26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http://academiereneevivien.unblog.fr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81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F324998-A68A-AE49-B97E-7BAADF5CF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08724"/>
              </p:ext>
            </p:extLst>
          </p:nvPr>
        </p:nvGraphicFramePr>
        <p:xfrm>
          <a:off x="522513" y="719666"/>
          <a:ext cx="1103811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058">
                  <a:extLst>
                    <a:ext uri="{9D8B030D-6E8A-4147-A177-3AD203B41FA5}">
                      <a16:colId xmlns:a16="http://schemas.microsoft.com/office/drawing/2014/main" val="1543194838"/>
                    </a:ext>
                  </a:extLst>
                </a:gridCol>
                <a:gridCol w="5519058">
                  <a:extLst>
                    <a:ext uri="{9D8B030D-6E8A-4147-A177-3AD203B41FA5}">
                      <a16:colId xmlns:a16="http://schemas.microsoft.com/office/drawing/2014/main" val="3048667740"/>
                    </a:ext>
                  </a:extLst>
                </a:gridCol>
              </a:tblGrid>
              <a:tr h="4391178">
                <a:tc>
                  <a:txBody>
                    <a:bodyPr/>
                    <a:lstStyle/>
                    <a:p>
                      <a:pPr algn="ctr"/>
                      <a:endParaRPr lang="fr-FR" sz="1800" b="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Je reviens chercher l’illusion des choses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D’autrefois, afin de gémir en secret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d’ensevelir notre amour sous les roses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Blanches du regret.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Car je me souviens des divines attentes,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De l’ombre et des soirs fébriles de jadis…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Parmi les soupirs et les larmes ardentes,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Je t’aimais, </a:t>
                      </a:r>
                      <a:r>
                        <a:rPr lang="fr-FR" sz="1800" b="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Atthis</a:t>
                      </a: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 !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J’aimais tes cheveux tramés de clairs de lune,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Ton corps ondoyant qui se dérobe et fuit,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Tes yeux que l’éclat de l’aurore, importune,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Bleus comme la nuit.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i="0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J’aimais le baiser de tes lèvres amères,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J’aimais ton baiser aux merveilleux poisons,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Jadis ! Et j’aimais tes injustes colères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tes trahisons…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Atthis</a:t>
                      </a:r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, aujourd’hui tu pâlis, et je passe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Tel un exilé sans désir de retour,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Toi, moins souriante, et moi, l’âme plus lasse,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Plus loin de l’amour.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Voici que s’exhale monte, avec la flamme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l’essor des chants et l’haleine des lys,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L’intime sanglot de l’âme de mon âme :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Je t’aimais, </a:t>
                      </a:r>
                      <a:r>
                        <a:rPr lang="fr-FR" sz="1800" b="0" i="0" kern="1200" dirty="0" err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Atthis</a:t>
                      </a:r>
                      <a:r>
                        <a:rPr lang="fr-FR" b="0" i="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cs typeface="Apple Chancery" panose="03020702040506060504" pitchFamily="66" charset="-79"/>
                        </a:rPr>
                        <a:t> </a:t>
                      </a:r>
                      <a:endParaRPr lang="fr-FR" b="0" i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endParaRPr lang="fr-FR" b="0" i="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644596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BC06D832-379E-D44A-9FC8-7D12B317B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905" y="4705724"/>
            <a:ext cx="2033157" cy="2152276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35698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3C615D-8C7E-B347-81AE-184E7AB1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357" y="441481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Pauline Tarn </a:t>
            </a:r>
            <a:r>
              <a:rPr lang="en-US" sz="3600" kern="1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à</a:t>
            </a:r>
            <a:r>
              <a:rPr lang="en-US" sz="3600" kern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13 </a:t>
            </a:r>
            <a:r>
              <a:rPr lang="en-US" sz="3600" kern="1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ans</a:t>
            </a:r>
            <a:r>
              <a:rPr lang="en-US" sz="3600" kern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EC7D5D26-1641-AB45-A651-237E7DEBD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r="1472"/>
          <a:stretch/>
        </p:blipFill>
        <p:spPr>
          <a:xfrm rot="10800000"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099965E-34EA-7E47-A8AA-9C0A9FCB8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38" b="10755"/>
          <a:stretch/>
        </p:blipFill>
        <p:spPr>
          <a:xfrm>
            <a:off x="8260596" y="2253360"/>
            <a:ext cx="3539976" cy="29858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612A0AA-4215-2B49-931C-D5EEA526998C}"/>
              </a:ext>
            </a:extLst>
          </p:cNvPr>
          <p:cNvSpPr txBox="1"/>
          <p:nvPr/>
        </p:nvSpPr>
        <p:spPr>
          <a:xfrm>
            <a:off x="6844145" y="1551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37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E198D-EE11-BE46-9C5B-C719DB985401}"/>
              </a:ext>
            </a:extLst>
          </p:cNvPr>
          <p:cNvSpPr/>
          <p:nvPr/>
        </p:nvSpPr>
        <p:spPr>
          <a:xfrm>
            <a:off x="3046020" y="775899"/>
            <a:ext cx="6096000" cy="53860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algn="ctr" fontAlgn="base"/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Aigues-marines</a:t>
            </a:r>
          </a:p>
          <a:p>
            <a:pPr algn="ctr" fontAlgn="base"/>
            <a:endParaRPr lang="fr-FR" sz="2000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fontAlgn="base"/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Des gouttes d’eau, — de l’eau de mer, —</a:t>
            </a:r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Mêlent leur lumière fluide,</a:t>
            </a:r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Pâle comme les flots d’hiver,</a:t>
            </a:r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À tes longs doigts d’Océanide.</a:t>
            </a:r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Comment décrire le secret</a:t>
            </a:r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De leurs pâleurs froides et fines ?</a:t>
            </a:r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Ton regard vert semble un reflet</a:t>
            </a:r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Des cruelles aigues-marines.</a:t>
            </a:r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endParaRPr lang="fr-FR" sz="2000" dirty="0">
              <a:solidFill>
                <a:schemeClr val="accent2">
                  <a:lumMod val="20000"/>
                  <a:lumOff val="8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algn="ctr" fontAlgn="base"/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Ton corps a l’imprécis contour</a:t>
            </a:r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Des flots souples aux remous vagues,</a:t>
            </a:r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Et tes attitudes d’amour</a:t>
            </a:r>
            <a:b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Se déroulent, comme les vagues.</a:t>
            </a:r>
            <a:endParaRPr lang="fr-FR" sz="2000" b="0" i="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EA8A8D-FD12-8543-B56D-2B366B48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144" y="4423400"/>
            <a:ext cx="2299855" cy="2434600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15752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D5D3B7-1297-854C-9F74-97B2D7D4DE14}"/>
              </a:ext>
            </a:extLst>
          </p:cNvPr>
          <p:cNvSpPr txBox="1"/>
          <p:nvPr/>
        </p:nvSpPr>
        <p:spPr>
          <a:xfrm>
            <a:off x="506186" y="6031549"/>
            <a:ext cx="324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Pauline Tarn à 16 ans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B8156F-03F9-D84C-ABD9-2415C1A5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502" y="4588417"/>
            <a:ext cx="2033157" cy="2152276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4477EE-EE7B-D442-8F41-72187F929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816" y="641811"/>
            <a:ext cx="3054096" cy="45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2B0036C-1128-CC48-B979-A4904C9DF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30" r="1" b="44127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8D5D3B7-1297-854C-9F74-97B2D7D4DE14}"/>
              </a:ext>
            </a:extLst>
          </p:cNvPr>
          <p:cNvSpPr txBox="1"/>
          <p:nvPr/>
        </p:nvSpPr>
        <p:spPr>
          <a:xfrm>
            <a:off x="506186" y="6031549"/>
            <a:ext cx="324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Pauline Tarn à 17 ans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2B8156F-03F9-D84C-ABD9-2415C1A56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502" y="4588417"/>
            <a:ext cx="2033157" cy="2152276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23730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76CE9A0-CB27-5449-81B2-ED8F2BCB2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25149"/>
          <a:stretch/>
        </p:blipFill>
        <p:spPr>
          <a:xfrm>
            <a:off x="399845" y="718456"/>
            <a:ext cx="4063297" cy="4590621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52B52A4-7A7B-4843-859C-9549E15E4A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1" r="-1" b="22972"/>
          <a:stretch/>
        </p:blipFill>
        <p:spPr>
          <a:xfrm>
            <a:off x="7282543" y="582300"/>
            <a:ext cx="4162968" cy="472677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634947E-FB81-B94B-910A-1D4A7AF64426}"/>
              </a:ext>
            </a:extLst>
          </p:cNvPr>
          <p:cNvSpPr txBox="1"/>
          <p:nvPr/>
        </p:nvSpPr>
        <p:spPr>
          <a:xfrm>
            <a:off x="6809015" y="5784416"/>
            <a:ext cx="483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Nathalie Barney et Pauline Tarn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E58AD04-34AF-D246-B53C-170E01855B0E}"/>
              </a:ext>
            </a:extLst>
          </p:cNvPr>
          <p:cNvSpPr txBox="1"/>
          <p:nvPr/>
        </p:nvSpPr>
        <p:spPr>
          <a:xfrm>
            <a:off x="1001485" y="5850401"/>
            <a:ext cx="346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Nathalie Barney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9594912-D940-834B-B00F-1318B4FA0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858" y="1869550"/>
            <a:ext cx="2033157" cy="2152276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10791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27B426A-44E2-3D4B-8D96-AD0DF2F7F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39066"/>
              </p:ext>
            </p:extLst>
          </p:nvPr>
        </p:nvGraphicFramePr>
        <p:xfrm>
          <a:off x="473528" y="491065"/>
          <a:ext cx="11234058" cy="570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029">
                  <a:extLst>
                    <a:ext uri="{9D8B030D-6E8A-4147-A177-3AD203B41FA5}">
                      <a16:colId xmlns:a16="http://schemas.microsoft.com/office/drawing/2014/main" val="3993824306"/>
                    </a:ext>
                  </a:extLst>
                </a:gridCol>
                <a:gridCol w="5617029">
                  <a:extLst>
                    <a:ext uri="{9D8B030D-6E8A-4147-A177-3AD203B41FA5}">
                      <a16:colId xmlns:a16="http://schemas.microsoft.com/office/drawing/2014/main" val="236726080"/>
                    </a:ext>
                  </a:extLst>
                </a:gridCol>
              </a:tblGrid>
              <a:tr h="10150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Lassitud</a:t>
                      </a:r>
                      <a:r>
                        <a:rPr lang="fr-FR" sz="1800" b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433954"/>
                  </a:ext>
                </a:extLst>
              </a:tr>
              <a:tr h="4694650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endParaRPr lang="fr-FR" sz="1800" b="0" i="1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Je dormirai ce soir d’un large et doux sommeil.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Fermez les lourds rideaux, tenez les portes closes,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Surtout ne laissez pas pénétrer le soleil.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Mettez autour de moi le soir trempé de roses.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Posez, sur la blancheur d’un oreiller profond,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Ces mortuaires fleurs dont le parfum obsède.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Posez-les dans mes mains, sur mon cœur, sur mon front,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Ces fleurs pâles, qui sont comme une cire tiède.</a:t>
                      </a:r>
                    </a:p>
                    <a:p>
                      <a:pPr algn="ctr"/>
                      <a:r>
                        <a:rPr lang="fr-FR" sz="1800" b="0" i="1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 </a:t>
                      </a:r>
                    </a:p>
                    <a:p>
                      <a:pPr algn="ctr"/>
                      <a:endParaRPr lang="fr-FR" sz="1800" b="0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i="1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endParaRPr lang="fr-FR" sz="1800" b="0" i="1" kern="12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Apple Chancery" panose="03020702040506060504" pitchFamily="66" charset="-79"/>
                        <a:ea typeface="+mn-ea"/>
                        <a:cs typeface="Apple Chancery" panose="03020702040506060504" pitchFamily="66" charset="-79"/>
                      </a:endParaRP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je dirai très bas : “Rien de moi n’est resté.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Mon âme enfin repose. Ayez donc pitié d’elle !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Respectez son repos pendant l’éternité.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“ Je dormirai ce soir de la mort la plus belle.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 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Que s’effeuillent les fleurs, tubéreuses et lys.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Et que se taise, enfin, au seuil des portes closes,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Le persistant écho des sanglots de jadis...</a:t>
                      </a:r>
                    </a:p>
                    <a:p>
                      <a:pPr algn="ctr"/>
                      <a:r>
                        <a:rPr lang="fr-FR" sz="1800" b="0" i="0" kern="1200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ple Chancery" panose="03020702040506060504" pitchFamily="66" charset="-79"/>
                          <a:ea typeface="+mn-ea"/>
                          <a:cs typeface="Apple Chancery" panose="03020702040506060504" pitchFamily="66" charset="-79"/>
                        </a:rPr>
                        <a:t>Ah ! le soir infini ! le soir trempé de roses !</a:t>
                      </a:r>
                    </a:p>
                    <a:p>
                      <a:pPr algn="ctr"/>
                      <a:endParaRPr lang="fr-FR" sz="1800" b="0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Apple Chancery" panose="03020702040506060504" pitchFamily="66" charset="-79"/>
                        <a:cs typeface="Apple Chancery" panose="03020702040506060504" pitchFamily="66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2362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34390FF-D738-664D-84B3-4C109129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429" y="4705724"/>
            <a:ext cx="2033157" cy="2152276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15814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2227</Words>
  <Application>Microsoft Macintosh PowerPoint</Application>
  <PresentationFormat>Grand écran</PresentationFormat>
  <Paragraphs>319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Apple Chancery</vt:lpstr>
      <vt:lpstr>Arial</vt:lpstr>
      <vt:lpstr>Calibri</vt:lpstr>
      <vt:lpstr>Calibri Light</vt:lpstr>
      <vt:lpstr>Rockwell</vt:lpstr>
      <vt:lpstr>Times New Roman</vt:lpstr>
      <vt:lpstr>Thème Office</vt:lpstr>
      <vt:lpstr>Présentation PowerPoint</vt:lpstr>
      <vt:lpstr>Présentation PowerPoint</vt:lpstr>
      <vt:lpstr>Présentation PowerPoint</vt:lpstr>
      <vt:lpstr>Pauline Tarn à 13 ans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Renée Vivien </dc:title>
  <dc:creator>Pierre REYNAUD</dc:creator>
  <cp:lastModifiedBy>Pierre REYNAUD</cp:lastModifiedBy>
  <cp:revision>55</cp:revision>
  <dcterms:created xsi:type="dcterms:W3CDTF">2022-09-11T09:43:57Z</dcterms:created>
  <dcterms:modified xsi:type="dcterms:W3CDTF">2022-10-10T14:48:47Z</dcterms:modified>
</cp:coreProperties>
</file>